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9"/>
  </p:notesMasterIdLst>
  <p:sldIdLst>
    <p:sldId id="256" r:id="rId2"/>
    <p:sldId id="257" r:id="rId3"/>
    <p:sldId id="287" r:id="rId4"/>
    <p:sldId id="293" r:id="rId5"/>
    <p:sldId id="285" r:id="rId6"/>
    <p:sldId id="292" r:id="rId7"/>
    <p:sldId id="263" r:id="rId8"/>
    <p:sldId id="262" r:id="rId9"/>
    <p:sldId id="279" r:id="rId10"/>
    <p:sldId id="259" r:id="rId11"/>
    <p:sldId id="260" r:id="rId12"/>
    <p:sldId id="274" r:id="rId13"/>
    <p:sldId id="294" r:id="rId14"/>
    <p:sldId id="289" r:id="rId15"/>
    <p:sldId id="291" r:id="rId16"/>
    <p:sldId id="280" r:id="rId17"/>
    <p:sldId id="269" r:id="rId18"/>
    <p:sldId id="284" r:id="rId19"/>
    <p:sldId id="286" r:id="rId20"/>
    <p:sldId id="264" r:id="rId21"/>
    <p:sldId id="277" r:id="rId22"/>
    <p:sldId id="276" r:id="rId23"/>
    <p:sldId id="278" r:id="rId24"/>
    <p:sldId id="267" r:id="rId25"/>
    <p:sldId id="282" r:id="rId26"/>
    <p:sldId id="281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87"/>
            <p14:sldId id="293"/>
            <p14:sldId id="285"/>
            <p14:sldId id="292"/>
            <p14:sldId id="263"/>
            <p14:sldId id="262"/>
            <p14:sldId id="279"/>
            <p14:sldId id="259"/>
            <p14:sldId id="260"/>
            <p14:sldId id="274"/>
            <p14:sldId id="294"/>
          </p14:sldIdLst>
        </p14:section>
        <p14:section name="EDITING" id="{0CCFD1BC-105E-8348-8385-4FBCED4A8067}">
          <p14:sldIdLst/>
        </p14:section>
        <p14:section name="Info Processing" id="{40D136F2-619C-EB44-927F-8EFA00B715D1}">
          <p14:sldIdLst>
            <p14:sldId id="289"/>
            <p14:sldId id="291"/>
            <p14:sldId id="280"/>
            <p14:sldId id="269"/>
            <p14:sldId id="284"/>
          </p14:sldIdLst>
        </p14:section>
        <p14:section name="Neuroanatomy" id="{BDEDE9CB-BE03-5A40-AE7F-8D8865D5CB42}">
          <p14:sldIdLst/>
        </p14:section>
        <p14:section name="Networks" id="{79B1D526-0BF0-4E4D-A34F-7A58787DE4C1}">
          <p14:sldIdLst/>
        </p14:section>
        <p14:section name="Vision" id="{DECABD86-3313-324C-B2E7-D49987E4CC4C}">
          <p14:sldIdLst>
            <p14:sldId id="286"/>
            <p14:sldId id="264"/>
            <p14:sldId id="277"/>
            <p14:sldId id="276"/>
            <p14:sldId id="278"/>
            <p14:sldId id="267"/>
          </p14:sldIdLst>
        </p14:section>
        <p14:section name="Ion Channels" id="{D58096AD-FE5A-3D49-9437-C39FBCCE9CCF}">
          <p14:sldIdLst>
            <p14:sldId id="282"/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61"/>
    <p:restoredTop sz="94708"/>
  </p:normalViewPr>
  <p:slideViewPr>
    <p:cSldViewPr snapToGrid="0" snapToObjects="1">
      <p:cViewPr varScale="1">
        <p:scale>
          <a:sx n="65" d="100"/>
          <a:sy n="65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B9B0-0571-4F4D-A508-73CDEB9AA1E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6C3E-B892-E240-8DB6-B160AA827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6C3E-B892-E240-8DB6-B160AA8277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0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3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9329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3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5683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36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5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3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8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2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4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348" y="2404534"/>
            <a:ext cx="8677655" cy="1646302"/>
          </a:xfrm>
        </p:spPr>
        <p:txBody>
          <a:bodyPr/>
          <a:lstStyle/>
          <a:p>
            <a:r>
              <a:rPr lang="en-US" dirty="0"/>
              <a:t>From Biological Neurons to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M. Irving, Ph.D.</a:t>
            </a:r>
          </a:p>
          <a:p>
            <a:r>
              <a:rPr lang="en-US" dirty="0"/>
              <a:t>Updated 10/19/20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1" t="55116" r="50775" b="6617"/>
          <a:stretch/>
        </p:blipFill>
        <p:spPr>
          <a:xfrm>
            <a:off x="1061185" y="2538024"/>
            <a:ext cx="2089708" cy="293514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41" y="2851501"/>
            <a:ext cx="4326375" cy="2804132"/>
          </a:xfrm>
          <a:prstGeom prst="rect">
            <a:avLst/>
          </a:prstGeom>
        </p:spPr>
      </p:pic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CD8EC4D7-5B82-5E43-A14F-E503DC944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1" r="22073"/>
          <a:stretch/>
        </p:blipFill>
        <p:spPr>
          <a:xfrm>
            <a:off x="7683364" y="2328433"/>
            <a:ext cx="3263900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75946-3A44-404E-97B2-6F0E4E8398D7}"/>
              </a:ext>
            </a:extLst>
          </p:cNvPr>
          <p:cNvSpPr txBox="1"/>
          <p:nvPr/>
        </p:nvSpPr>
        <p:spPr>
          <a:xfrm>
            <a:off x="690575" y="1144087"/>
            <a:ext cx="1094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Neuroplasticity: “Cells that fire together wire together.”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Cells that interact strongly will make their connection stronger.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Weakening of Connections / Negative Feedback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218" y="2160589"/>
            <a:ext cx="3449784" cy="3880773"/>
          </a:xfrm>
        </p:spPr>
        <p:txBody>
          <a:bodyPr/>
          <a:lstStyle/>
          <a:p>
            <a:r>
              <a:rPr lang="en-US" dirty="0"/>
              <a:t>Weakly/poorly activated neurons will weaken their connections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8" t="28028" r="31642" b="6617"/>
          <a:stretch/>
        </p:blipFill>
        <p:spPr>
          <a:xfrm>
            <a:off x="482233" y="1557373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45" y="1941697"/>
            <a:ext cx="3449783" cy="43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767"/>
            <a:ext cx="5705061" cy="216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Bio to Artificial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682" y="2140711"/>
            <a:ext cx="5217394" cy="3880773"/>
          </a:xfrm>
        </p:spPr>
        <p:txBody>
          <a:bodyPr/>
          <a:lstStyle/>
          <a:p>
            <a:r>
              <a:rPr lang="en-US" dirty="0"/>
              <a:t>Artificial Neural Networks mimic the activity of bio neurons:</a:t>
            </a:r>
          </a:p>
          <a:p>
            <a:r>
              <a:rPr lang="en-US" dirty="0"/>
              <a:t>They take in lots of inputs from other neurons.</a:t>
            </a:r>
          </a:p>
          <a:p>
            <a:r>
              <a:rPr lang="en-US" dirty="0"/>
              <a:t>They sum up the input signal inside their cell bodies and then depending on the signal and then pass that message onto the next neurons.</a:t>
            </a:r>
          </a:p>
          <a:p>
            <a:r>
              <a:rPr lang="en-US" dirty="0"/>
              <a:t>The different properties of the cells (like activation functions) result in different information being shared.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2" y="1270000"/>
            <a:ext cx="4104661" cy="21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81F0-6585-6B46-A8B6-8CF781B4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Back to the Notebook…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1DA89-5B7D-DE4D-88C6-CC7128FC4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393DB2B-1C1F-A243-A9FA-294FD772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94" y="707712"/>
            <a:ext cx="5177084" cy="27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9B8C-765B-8E4F-B62E-561BABF6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How Neurons “Learn”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55208-D478-BB49-AE08-AD700FB64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For Section 41: Deeper Neural Networks</a:t>
            </a:r>
          </a:p>
          <a:p>
            <a:pPr marL="342900" indent="-342900">
              <a:buFontTx/>
              <a:buChar char="-"/>
            </a:pPr>
            <a:r>
              <a:rPr lang="en-US" dirty="0"/>
              <a:t>05/26/20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44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D87D-7FD5-5141-85CB-DD94130D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Neuron II</a:t>
            </a: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16CBE495-8EEC-1942-868A-B5E6B024A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9" t="24652" r="17950" b="17778"/>
          <a:stretch/>
        </p:blipFill>
        <p:spPr>
          <a:xfrm>
            <a:off x="7197436" y="1126402"/>
            <a:ext cx="3156697" cy="3833351"/>
          </a:xfrm>
          <a:prstGeom prst="rect">
            <a:avLst/>
          </a:prstGeom>
        </p:spPr>
      </p:pic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9FFA2C3-90A6-804E-89D9-C7604FA9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954" y="4613997"/>
            <a:ext cx="4475536" cy="2352525"/>
          </a:xfrm>
          <a:prstGeom prst="rect">
            <a:avLst/>
          </a:prstGeom>
        </p:spPr>
      </p:pic>
      <p:pic>
        <p:nvPicPr>
          <p:cNvPr id="9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35EA37D-388B-7B42-A908-8C097E29A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04" y="1476822"/>
            <a:ext cx="6359236" cy="31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4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FC7E-8989-2F48-ADF2-BC647B0F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AB86653-6620-A94E-BACE-F735494A1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1" t="17175" r="3277" b="16384"/>
          <a:stretch/>
        </p:blipFill>
        <p:spPr>
          <a:xfrm>
            <a:off x="1577013" y="725156"/>
            <a:ext cx="7091680" cy="3811617"/>
          </a:xfrm>
          <a:prstGeom prst="rect">
            <a:avLst/>
          </a:prstGeom>
        </p:spPr>
      </p:pic>
      <p:pic>
        <p:nvPicPr>
          <p:cNvPr id="16" name="Picture 15" descr="A picture containing food, pin&#10;&#10;Description automatically generated">
            <a:extLst>
              <a:ext uri="{FF2B5EF4-FFF2-40B4-BE49-F238E27FC236}">
                <a16:creationId xmlns:a16="http://schemas.microsoft.com/office/drawing/2014/main" id="{92E271C8-4664-554E-A47B-F9F0BCFA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693" y="1299754"/>
            <a:ext cx="2838995" cy="21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1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8B2E-70FB-3C4B-97E2-EC723E7D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Removed Images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37F5901-2D0F-CE44-A473-F0CF8BC8D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tretch/>
        </p:blipFill>
        <p:spPr>
          <a:xfrm>
            <a:off x="2388394" y="2160588"/>
            <a:ext cx="5175249" cy="3881437"/>
          </a:xfr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03D6168-B5CF-5C41-AF09-B3C260D7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493790" y="1549830"/>
            <a:ext cx="3846768" cy="5129024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1F936C5-D0D5-6C4F-8B67-C76A2AFA1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9944" t="15141" r="10395" b="15481"/>
          <a:stretch/>
        </p:blipFill>
        <p:spPr>
          <a:xfrm>
            <a:off x="1799095" y="3554116"/>
            <a:ext cx="4471847" cy="29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7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1100-28DE-5E4A-8E11-8B92ED25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5" name="Content Placeholder 4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97A05886-00ED-134C-A6A9-675495B8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69" t="17169" r="5745" b="21213"/>
          <a:stretch/>
        </p:blipFill>
        <p:spPr>
          <a:xfrm>
            <a:off x="125279" y="350085"/>
            <a:ext cx="5098943" cy="268120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6FE408-2BEF-9A43-AE62-B778732EA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6" t="10904" r="19066" b="50000"/>
          <a:stretch/>
        </p:blipFill>
        <p:spPr>
          <a:xfrm>
            <a:off x="125279" y="3676973"/>
            <a:ext cx="3626603" cy="2681206"/>
          </a:xfrm>
          <a:prstGeom prst="rect">
            <a:avLst/>
          </a:prstGeom>
        </p:spPr>
      </p:pic>
      <p:pic>
        <p:nvPicPr>
          <p:cNvPr id="8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5207EA5-C0C9-C44E-B321-F081A573C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8" r="3204" b="8089"/>
          <a:stretch/>
        </p:blipFill>
        <p:spPr>
          <a:xfrm>
            <a:off x="5737921" y="154741"/>
            <a:ext cx="5098943" cy="33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487F-BDE6-264F-91C8-6F9B51B7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Vision and Visual Perception is Constructed By Your Brain</a:t>
            </a:r>
          </a:p>
        </p:txBody>
      </p:sp>
      <p:pic>
        <p:nvPicPr>
          <p:cNvPr id="5" name="Content Placeholder 4" descr="A picture containing sitting, black, front, bird&#10;&#10;Description automatically generated">
            <a:extLst>
              <a:ext uri="{FF2B5EF4-FFF2-40B4-BE49-F238E27FC236}">
                <a16:creationId xmlns:a16="http://schemas.microsoft.com/office/drawing/2014/main" id="{3BCB2EAE-9A5B-3A4B-AE15-FA6A121F6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690" y="1838504"/>
            <a:ext cx="3150574" cy="4351338"/>
          </a:xfr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ABE3AF-C9EF-9D41-A630-15ED9AC9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6" t="5324" r="9423" b="72982"/>
          <a:stretch/>
        </p:blipFill>
        <p:spPr>
          <a:xfrm>
            <a:off x="4822604" y="1690688"/>
            <a:ext cx="2546791" cy="1153362"/>
          </a:xfrm>
          <a:prstGeom prst="rect">
            <a:avLst/>
          </a:prstGeom>
        </p:spPr>
      </p:pic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4676C3B-351F-0848-9A9F-691F7E1E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68" y="2010705"/>
            <a:ext cx="4541262" cy="47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TOPICS TO COVER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459810"/>
            <a:ext cx="3856774" cy="20272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Anatomy of a Neuron</a:t>
            </a:r>
          </a:p>
          <a:p>
            <a:r>
              <a:rPr lang="en-US">
                <a:solidFill>
                  <a:srgbClr val="FFFFFF"/>
                </a:solidFill>
              </a:rPr>
              <a:t>How Neurons Process Info</a:t>
            </a:r>
          </a:p>
          <a:p>
            <a:r>
              <a:rPr lang="en-US">
                <a:solidFill>
                  <a:srgbClr val="FFFFFF"/>
                </a:solidFill>
              </a:rPr>
              <a:t>Strengthening / Weakening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AC67-4575-7E47-8FDD-71EF3F26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064"/>
          </a:xfrm>
        </p:spPr>
        <p:txBody>
          <a:bodyPr>
            <a:normAutofit/>
          </a:bodyPr>
          <a:lstStyle/>
          <a:p>
            <a:r>
              <a:rPr lang="en-US" dirty="0"/>
              <a:t>The Retina has a complex multi-cellular structure</a:t>
            </a:r>
          </a:p>
        </p:txBody>
      </p:sp>
      <p:pic>
        <p:nvPicPr>
          <p:cNvPr id="5" name="Content Placeholder 4" descr="A picture containing indoor, cup, table, person&#10;&#10;Description automatically generated">
            <a:extLst>
              <a:ext uri="{FF2B5EF4-FFF2-40B4-BE49-F238E27FC236}">
                <a16:creationId xmlns:a16="http://schemas.microsoft.com/office/drawing/2014/main" id="{C921B707-A7C2-3E47-B746-C121A595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56" y="1177773"/>
            <a:ext cx="5240955" cy="5680227"/>
          </a:xfrm>
        </p:spPr>
      </p:pic>
      <p:pic>
        <p:nvPicPr>
          <p:cNvPr id="6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73DFA6D-385E-BE47-B83E-2440B210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24694"/>
            <a:ext cx="3469523" cy="3162326"/>
          </a:xfrm>
          <a:prstGeom prst="rect">
            <a:avLst/>
          </a:prstGeom>
        </p:spPr>
      </p:pic>
      <p:pic>
        <p:nvPicPr>
          <p:cNvPr id="11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FE365-C306-DC44-8929-1AC9A06FD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9" b="18956"/>
          <a:stretch/>
        </p:blipFill>
        <p:spPr>
          <a:xfrm>
            <a:off x="5647256" y="955283"/>
            <a:ext cx="3541409" cy="25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 Cells Respond to Specific Patterns/Colors/Angles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48468-C207-1749-B64F-FE54304EA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1" t="33462" r="16167" b="8474"/>
          <a:stretch/>
        </p:blipFill>
        <p:spPr>
          <a:xfrm>
            <a:off x="6369010" y="1340886"/>
            <a:ext cx="2481760" cy="302751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31795-28D8-8B46-A026-8E59A9B90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1" t="40534" r="25690" b="14866"/>
          <a:stretch/>
        </p:blipFill>
        <p:spPr>
          <a:xfrm>
            <a:off x="8928603" y="647613"/>
            <a:ext cx="2993243" cy="377122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C50A9-D9E6-F945-AFC7-B7E87FC23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4" t="33375" r="2971" b="30239"/>
          <a:stretch/>
        </p:blipFill>
        <p:spPr>
          <a:xfrm>
            <a:off x="5668026" y="4505438"/>
            <a:ext cx="4893210" cy="20407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91116A5-9006-C043-8EFA-419C4AA17739}"/>
              </a:ext>
            </a:extLst>
          </p:cNvPr>
          <p:cNvGrpSpPr/>
          <p:nvPr/>
        </p:nvGrpSpPr>
        <p:grpSpPr>
          <a:xfrm>
            <a:off x="1175193" y="1957589"/>
            <a:ext cx="3293776" cy="4648860"/>
            <a:chOff x="1761627" y="0"/>
            <a:chExt cx="4556502" cy="5578543"/>
          </a:xfrm>
        </p:grpSpPr>
        <p:pic>
          <p:nvPicPr>
            <p:cNvPr id="13" name="Picture 12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862BE280-D458-9746-AC71-BCC45925B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76" t="8700" r="21307" b="9106"/>
            <a:stretch/>
          </p:blipFill>
          <p:spPr>
            <a:xfrm>
              <a:off x="1761627" y="0"/>
              <a:ext cx="2362507" cy="3575304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356E6D6-F528-D444-8D2D-416A481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219" t="21545" r="31154" b="14327"/>
            <a:stretch/>
          </p:blipFill>
          <p:spPr>
            <a:xfrm>
              <a:off x="4172777" y="0"/>
              <a:ext cx="1749568" cy="3429000"/>
            </a:xfrm>
            <a:prstGeom prst="rect">
              <a:avLst/>
            </a:prstGeom>
          </p:spPr>
        </p:pic>
        <p:pic>
          <p:nvPicPr>
            <p:cNvPr id="16" name="Picture 15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1B46BBE3-E664-5642-AA6F-B5E32B414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23" t="24080" r="7863" b="21955"/>
            <a:stretch/>
          </p:blipFill>
          <p:spPr>
            <a:xfrm>
              <a:off x="1761627" y="3456681"/>
              <a:ext cx="4556502" cy="2121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063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 about Color/Movement/Edges are Processed by Separate Networks in the Brain</a:t>
            </a:r>
          </a:p>
        </p:txBody>
      </p:sp>
      <p:pic>
        <p:nvPicPr>
          <p:cNvPr id="10" name="Content Placeholder 9" descr="A close up of a bicycle&#10;&#10;Description automatically generated">
            <a:extLst>
              <a:ext uri="{FF2B5EF4-FFF2-40B4-BE49-F238E27FC236}">
                <a16:creationId xmlns:a16="http://schemas.microsoft.com/office/drawing/2014/main" id="{BFEA02EC-B2D5-F340-A08B-79DDE173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388394" y="2160588"/>
            <a:ext cx="5175249" cy="3881437"/>
          </a:xfr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5F67E-47E4-6547-A921-0FDE6445C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1" t="19636" r="25650" b="5324"/>
          <a:stretch/>
        </p:blipFill>
        <p:spPr>
          <a:xfrm>
            <a:off x="4982645" y="1593372"/>
            <a:ext cx="2641320" cy="4165092"/>
          </a:xfrm>
          <a:prstGeom prst="rect">
            <a:avLst/>
          </a:prstGeom>
        </p:spPr>
      </p:pic>
      <p:pic>
        <p:nvPicPr>
          <p:cNvPr id="8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1296BB3-0370-0448-BAA9-2AF806B6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0" y="1716237"/>
            <a:ext cx="4512708" cy="5148072"/>
          </a:xfrm>
          <a:prstGeom prst="rect">
            <a:avLst/>
          </a:prstGeom>
        </p:spPr>
      </p:pic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3F3DEA1-43D0-364C-9315-443002499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69" t="9243" r="9271" b="10918"/>
          <a:stretch/>
        </p:blipFill>
        <p:spPr>
          <a:xfrm>
            <a:off x="7481485" y="1203220"/>
            <a:ext cx="4008870" cy="30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5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80C1-5BD5-8849-BBC4-B928FC5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C9F9A-5DCE-E34F-860A-B386E53A6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5" t="22458" r="2261" b="23636"/>
          <a:stretch/>
        </p:blipFill>
        <p:spPr>
          <a:xfrm>
            <a:off x="1946294" y="1209860"/>
            <a:ext cx="5496628" cy="235000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74210B-7738-5041-B779-4483DBD06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24652" r="15128" b="24653"/>
          <a:stretch/>
        </p:blipFill>
        <p:spPr>
          <a:xfrm>
            <a:off x="2430926" y="3763085"/>
            <a:ext cx="5157645" cy="294713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8CDBB3-01B5-0D44-9003-9E3EE14D4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6" t="5324" r="9423" b="72982"/>
          <a:stretch/>
        </p:blipFill>
        <p:spPr>
          <a:xfrm>
            <a:off x="7442922" y="147779"/>
            <a:ext cx="2546791" cy="11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2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we See color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16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911A-74A5-E54F-9836-E948CD2D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3E6B0-8FBD-5241-BC4B-14E737D34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C1AAD43-6C6A-A545-B9F5-5929BA8B2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8" t="23051" r="14958" b="23605"/>
          <a:stretch/>
        </p:blipFill>
        <p:spPr>
          <a:xfrm>
            <a:off x="325464" y="3429000"/>
            <a:ext cx="5539838" cy="318102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6F8A7F1-C81A-2D4A-AA8F-CAFB67E5D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2" t="31186" r="6159" b="31555"/>
          <a:stretch/>
        </p:blipFill>
        <p:spPr>
          <a:xfrm>
            <a:off x="243253" y="1417667"/>
            <a:ext cx="6240548" cy="200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98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82BD06-BD04-AE4A-B6B1-24227142E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7" t="8063" r="5067" b="10217"/>
          <a:stretch/>
        </p:blipFill>
        <p:spPr>
          <a:xfrm>
            <a:off x="295276" y="365123"/>
            <a:ext cx="2969266" cy="3557016"/>
          </a:xfr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8D9977A-54BF-C64C-8064-BA0929E62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88" b="25348"/>
          <a:stretch/>
        </p:blipFill>
        <p:spPr>
          <a:xfrm>
            <a:off x="6187390" y="365123"/>
            <a:ext cx="3940690" cy="261477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" t="46111" r="50000" b="20556"/>
          <a:stretch/>
        </p:blipFill>
        <p:spPr>
          <a:xfrm>
            <a:off x="223838" y="4247069"/>
            <a:ext cx="3943350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E4CBC7-A3D9-DE4A-A4E0-F17F86DD29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7" t="12106" r="11851" b="12106"/>
          <a:stretch/>
        </p:blipFill>
        <p:spPr>
          <a:xfrm>
            <a:off x="6454854" y="1715531"/>
            <a:ext cx="4216150" cy="519747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0FDCBC8-9CAD-7D4C-802C-8B297F9C6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74" t="19619" b="16639"/>
          <a:stretch/>
        </p:blipFill>
        <p:spPr>
          <a:xfrm>
            <a:off x="3376583" y="397732"/>
            <a:ext cx="2698766" cy="26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4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68FC90-AB9A-CE4F-AF61-EEF2D8FC6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399" b="29868"/>
          <a:stretch/>
        </p:blipFill>
        <p:spPr>
          <a:xfrm>
            <a:off x="173568" y="88271"/>
            <a:ext cx="4869999" cy="264492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BE167-F0DF-F24E-87D5-A97670C39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2" t="24652" r="15455" b="26465"/>
          <a:stretch/>
        </p:blipFill>
        <p:spPr>
          <a:xfrm>
            <a:off x="6300478" y="0"/>
            <a:ext cx="4569142" cy="264495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" t="46111" r="50000" b="20556"/>
          <a:stretch/>
        </p:blipFill>
        <p:spPr>
          <a:xfrm>
            <a:off x="503385" y="2849110"/>
            <a:ext cx="5459107" cy="31647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9773B-D57F-F24F-A75A-FE73E4B90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28" t="21469" r="18763" b="21808"/>
          <a:stretch/>
        </p:blipFill>
        <p:spPr>
          <a:xfrm>
            <a:off x="8936839" y="2995035"/>
            <a:ext cx="2712228" cy="3395712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F0133E83-33E9-AA41-8EA2-461585BF08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44" t="2717" r="13942"/>
          <a:stretch/>
        </p:blipFill>
        <p:spPr>
          <a:xfrm>
            <a:off x="6881418" y="2586819"/>
            <a:ext cx="2328789" cy="42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6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333" y="4735368"/>
            <a:ext cx="8596668" cy="126432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Neurons are shaped kind of like a tree. </a:t>
            </a:r>
          </a:p>
          <a:p>
            <a:pPr lvl="1"/>
            <a:r>
              <a:rPr lang="en-US" dirty="0"/>
              <a:t>There are branches with leaves at the top (the dendrites/soma)</a:t>
            </a:r>
          </a:p>
          <a:p>
            <a:pPr lvl="1"/>
            <a:r>
              <a:rPr lang="en-US" dirty="0"/>
              <a:t>It has a long trunk (the axon)</a:t>
            </a:r>
          </a:p>
          <a:p>
            <a:pPr lvl="1"/>
            <a:r>
              <a:rPr lang="en-US" dirty="0"/>
              <a:t>The trunk ends with roots that connect to other neurons (the axon terminals)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C038588-D1B6-5F40-8B63-3C8476DE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9" y="1224352"/>
            <a:ext cx="6299936" cy="310330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389119E-5AE7-5B40-A54A-3A6768C8F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91" t="55116" r="50775" b="6617"/>
          <a:stretch/>
        </p:blipFill>
        <p:spPr>
          <a:xfrm>
            <a:off x="7093163" y="816638"/>
            <a:ext cx="2829464" cy="39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085404"/>
            <a:ext cx="8596668" cy="126432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Lots of neurons (hundreds-thousands) act as Inputs to the neuron by connecting to the neuron’s branches.</a:t>
            </a:r>
          </a:p>
          <a:p>
            <a:pPr lvl="1"/>
            <a:r>
              <a:rPr lang="en-US" b="1" dirty="0"/>
              <a:t>These are called “synapses” </a:t>
            </a:r>
          </a:p>
          <a:p>
            <a:pPr lvl="1"/>
            <a:r>
              <a:rPr lang="en-US" b="1" dirty="0"/>
              <a:t>Neurons released Neurotransmitters to send information across a synapse</a:t>
            </a:r>
            <a:endParaRPr lang="en-US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281D026-9B23-BE44-B258-016ADC92F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9" t="24652" r="17950" b="17778"/>
          <a:stretch/>
        </p:blipFill>
        <p:spPr>
          <a:xfrm>
            <a:off x="6404901" y="1208967"/>
            <a:ext cx="2869101" cy="3484108"/>
          </a:xfrm>
          <a:prstGeom prst="rect">
            <a:avLst/>
          </a:prstGeom>
        </p:spPr>
      </p:pic>
      <p:pic>
        <p:nvPicPr>
          <p:cNvPr id="10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1D94B76-B03A-A442-B882-42C42AF1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9" y="1579783"/>
            <a:ext cx="5217394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573-BD3A-6D4D-B847-ADE6302B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155"/>
            <a:ext cx="8596668" cy="1320800"/>
          </a:xfrm>
        </p:spPr>
        <p:txBody>
          <a:bodyPr/>
          <a:lstStyle/>
          <a:p>
            <a:r>
              <a:rPr lang="en-US" dirty="0"/>
              <a:t>How Neurons communicate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EFD9D-4227-0948-9EB4-635A3F8BB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61" t="27142" r="6012" b="25486"/>
          <a:stretch/>
        </p:blipFill>
        <p:spPr>
          <a:xfrm>
            <a:off x="4653012" y="692555"/>
            <a:ext cx="2524474" cy="3406765"/>
          </a:xfr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33347D-F84D-424A-B192-1A9CF4FA9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" t="19329" r="6063" b="18458"/>
          <a:stretch/>
        </p:blipFill>
        <p:spPr>
          <a:xfrm>
            <a:off x="778522" y="4017289"/>
            <a:ext cx="4831033" cy="2535381"/>
          </a:xfrm>
          <a:prstGeom prst="rect">
            <a:avLst/>
          </a:prstGeom>
        </p:spPr>
      </p:pic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9B541F-298C-5640-BCB0-851B634CE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" t="53960" r="74311" b="25705"/>
          <a:stretch/>
        </p:blipFill>
        <p:spPr>
          <a:xfrm>
            <a:off x="5609554" y="4309016"/>
            <a:ext cx="2938097" cy="2273587"/>
          </a:xfrm>
          <a:prstGeom prst="rect">
            <a:avLst/>
          </a:prstGeom>
        </p:spPr>
      </p:pic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BB71FEA-6A3F-5B42-8272-281E30F09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39" t="24652" r="17950" b="17778"/>
          <a:stretch/>
        </p:blipFill>
        <p:spPr>
          <a:xfrm>
            <a:off x="2233770" y="1058908"/>
            <a:ext cx="1920538" cy="23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72F5-AF1B-E541-B592-126D00D8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52" y="344390"/>
            <a:ext cx="8596668" cy="1320800"/>
          </a:xfrm>
        </p:spPr>
        <p:txBody>
          <a:bodyPr/>
          <a:lstStyle/>
          <a:p>
            <a:r>
              <a:rPr lang="en-US" dirty="0"/>
              <a:t>Example Information Processing</a:t>
            </a:r>
          </a:p>
        </p:txBody>
      </p:sp>
      <p:pic>
        <p:nvPicPr>
          <p:cNvPr id="4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D12B76A-FFA7-DC44-B8BD-40D83BA0D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920751" y="2767826"/>
            <a:ext cx="5175249" cy="3881437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6616933-E990-BC4A-A7BC-FE6C9651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91" y="1092973"/>
            <a:ext cx="4069835" cy="16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3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Neurons Process Information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27" y="1643242"/>
            <a:ext cx="7105504" cy="407027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5EC1DE-C22D-CC41-B7F8-CB0E53203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t="14175" r="13578" b="8838"/>
          <a:stretch/>
        </p:blipFill>
        <p:spPr>
          <a:xfrm>
            <a:off x="434093" y="3372216"/>
            <a:ext cx="3500609" cy="2762642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0B0E81-080A-D744-898F-401257B7C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" t="19329" r="6063" b="18458"/>
          <a:stretch/>
        </p:blipFill>
        <p:spPr>
          <a:xfrm>
            <a:off x="46165" y="958163"/>
            <a:ext cx="4001678" cy="21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are Organized into Networks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30016"/>
            <a:ext cx="6641259" cy="4961477"/>
          </a:xfrm>
        </p:spPr>
      </p:pic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08AD-8935-CC44-AD84-6A80B057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Many</a:t>
            </a:r>
            <a:r>
              <a:rPr lang="en-US" dirty="0"/>
              <a:t> Types of Neurons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0193EA-3A8C-9845-8FF9-0982D73E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56" b="19352"/>
          <a:stretch/>
        </p:blipFill>
        <p:spPr>
          <a:xfrm>
            <a:off x="6390216" y="365125"/>
            <a:ext cx="5801784" cy="27061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C66FF5-C3E3-0C41-B65F-0AEA1731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9" t="17854" r="3955" b="9930"/>
          <a:stretch/>
        </p:blipFill>
        <p:spPr>
          <a:xfrm>
            <a:off x="6566387" y="3077373"/>
            <a:ext cx="4955241" cy="2937817"/>
          </a:xfrm>
          <a:prstGeom prst="rect">
            <a:avLst/>
          </a:prstGeom>
        </p:spPr>
      </p:pic>
      <p:pic>
        <p:nvPicPr>
          <p:cNvPr id="13" name="Picture 12" descr="A picture containing text, map, table, wine&#10;&#10;Description automatically generated">
            <a:extLst>
              <a:ext uri="{FF2B5EF4-FFF2-40B4-BE49-F238E27FC236}">
                <a16:creationId xmlns:a16="http://schemas.microsoft.com/office/drawing/2014/main" id="{1FE8F4E8-5929-2D42-998B-0BA5C2A1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" t="16780" r="3295" b="16892"/>
          <a:stretch/>
        </p:blipFill>
        <p:spPr>
          <a:xfrm>
            <a:off x="670372" y="1926962"/>
            <a:ext cx="5801784" cy="30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01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329</Words>
  <Application>Microsoft Macintosh PowerPoint</Application>
  <PresentationFormat>Widescreen</PresentationFormat>
  <Paragraphs>44</Paragraphs>
  <Slides>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Trebuchet MS</vt:lpstr>
      <vt:lpstr>Wingdings 3</vt:lpstr>
      <vt:lpstr>Facet</vt:lpstr>
      <vt:lpstr>From Biological Neurons to Artificial Neural Networks</vt:lpstr>
      <vt:lpstr>TOPICS TO COVER</vt:lpstr>
      <vt:lpstr>Anatomy of a Neuron I</vt:lpstr>
      <vt:lpstr>Anatomy of a Neuron II</vt:lpstr>
      <vt:lpstr>How Neurons communicate</vt:lpstr>
      <vt:lpstr>Example Information Processing</vt:lpstr>
      <vt:lpstr>How Neurons Process Information</vt:lpstr>
      <vt:lpstr>Neurons are Organized into Networks</vt:lpstr>
      <vt:lpstr>Many Types of Neurons </vt:lpstr>
      <vt:lpstr>Strengthening of Connections</vt:lpstr>
      <vt:lpstr>Weakening of Connections / Negative Feedback </vt:lpstr>
      <vt:lpstr>From Bio to Artificial</vt:lpstr>
      <vt:lpstr>Now Back to the Notebook…</vt:lpstr>
      <vt:lpstr>Part 2: How Neurons “Learn”</vt:lpstr>
      <vt:lpstr>Anatomy of a Neuron II</vt:lpstr>
      <vt:lpstr>PowerPoint Presentation</vt:lpstr>
      <vt:lpstr>Removed Images </vt:lpstr>
      <vt:lpstr>x</vt:lpstr>
      <vt:lpstr>Human Vision and Visual Perception is Constructed By Your Brain</vt:lpstr>
      <vt:lpstr>The Retina has a complex multi-cellular structure</vt:lpstr>
      <vt:lpstr>Retina Cells Respond to Specific Patterns/Colors/Angles</vt:lpstr>
      <vt:lpstr>Info about Color/Movement/Edges are Processed by Separate Networks in the Brain</vt:lpstr>
      <vt:lpstr>PowerPoint Presentation</vt:lpstr>
      <vt:lpstr>How we See color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Biological Neurons to Artificial Neural Networks</dc:title>
  <dc:creator>James Irving, Ph.D.</dc:creator>
  <cp:lastModifiedBy>James Irving, Ph.D.</cp:lastModifiedBy>
  <cp:revision>13</cp:revision>
  <cp:lastPrinted>2020-10-19T18:56:12Z</cp:lastPrinted>
  <dcterms:created xsi:type="dcterms:W3CDTF">2020-10-19T18:32:20Z</dcterms:created>
  <dcterms:modified xsi:type="dcterms:W3CDTF">2020-10-19T18:56:57Z</dcterms:modified>
</cp:coreProperties>
</file>